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60" r:id="rId4"/>
    <p:sldId id="324" r:id="rId5"/>
    <p:sldId id="264" r:id="rId6"/>
    <p:sldId id="265" r:id="rId7"/>
    <p:sldId id="266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322" r:id="rId18"/>
    <p:sldId id="325" r:id="rId19"/>
    <p:sldId id="326" r:id="rId20"/>
    <p:sldId id="280" r:id="rId21"/>
    <p:sldId id="281" r:id="rId22"/>
    <p:sldId id="282" r:id="rId23"/>
    <p:sldId id="284" r:id="rId24"/>
    <p:sldId id="321" r:id="rId25"/>
    <p:sldId id="329" r:id="rId26"/>
    <p:sldId id="291" r:id="rId27"/>
    <p:sldId id="292" r:id="rId28"/>
    <p:sldId id="327" r:id="rId29"/>
    <p:sldId id="259" r:id="rId30"/>
    <p:sldId id="261" r:id="rId31"/>
    <p:sldId id="328" r:id="rId32"/>
    <p:sldId id="330" r:id="rId33"/>
    <p:sldId id="331" r:id="rId34"/>
    <p:sldId id="271" r:id="rId35"/>
    <p:sldId id="332" r:id="rId36"/>
    <p:sldId id="303" r:id="rId37"/>
    <p:sldId id="304" r:id="rId38"/>
    <p:sldId id="307" r:id="rId39"/>
    <p:sldId id="308" r:id="rId40"/>
    <p:sldId id="333" r:id="rId41"/>
    <p:sldId id="285" r:id="rId42"/>
    <p:sldId id="334" r:id="rId43"/>
    <p:sldId id="318" r:id="rId44"/>
    <p:sldId id="319" r:id="rId45"/>
    <p:sldId id="320" r:id="rId46"/>
  </p:sldIdLst>
  <p:sldSz cx="12192000" cy="6858000"/>
  <p:notesSz cx="6858000" cy="9144000"/>
  <p:embeddedFontLst>
    <p:embeddedFont>
      <p:font typeface="Arial Black" panose="020B0A04020102020204" pitchFamily="34" charset="0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Helvetica Neue" panose="020B0604020202020204" charset="0"/>
      <p:regular r:id="rId57"/>
      <p:bold r:id="rId58"/>
      <p:italic r:id="rId59"/>
      <p:boldItalic r:id="rId60"/>
    </p:embeddedFont>
    <p:embeddedFont>
      <p:font typeface="Helvetica Neue Light" panose="020B0604020202020204" charset="0"/>
      <p:regular r:id="rId61"/>
      <p:bold r:id="rId62"/>
      <p:italic r:id="rId63"/>
      <p:boldItalic r:id="rId64"/>
    </p:embeddedFont>
    <p:embeddedFont>
      <p:font typeface="Helvetica Neue Light" panose="020B0604020202020204" charset="0"/>
      <p:regular r:id="rId61"/>
      <p:bold r:id="rId62"/>
      <p:italic r:id="rId63"/>
      <p:boldItalic r:id="rId64"/>
    </p:embeddedFont>
    <p:embeddedFont>
      <p:font typeface="IBM Plex Sans" panose="020B0503050203000203" pitchFamily="34" charset="0"/>
      <p:regular r:id="rId65"/>
      <p:bold r:id="rId66"/>
      <p:italic r:id="rId67"/>
      <p:boldItalic r:id="rId68"/>
    </p:embeddedFont>
    <p:embeddedFont>
      <p:font typeface="Lato" panose="020F0502020204030203" pitchFamily="34" charset="0"/>
      <p:regular r:id="rId69"/>
      <p:bold r:id="rId70"/>
      <p:italic r:id="rId71"/>
      <p:boldItalic r:id="rId72"/>
    </p:embeddedFont>
    <p:embeddedFont>
      <p:font typeface="Source Sans Pro Light" panose="020B0403030403020204" pitchFamily="34" charset="0"/>
      <p:regular r:id="rId73"/>
      <p:italic r:id="rId74"/>
    </p:embeddedFont>
    <p:embeddedFont>
      <p:font typeface="Trebuchet MS" panose="020B060302020202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5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74" Type="http://schemas.openxmlformats.org/officeDocument/2006/relationships/font" Target="fonts/font2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font" Target="fonts/font3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font" Target="fonts/font29.fntdata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766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67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2769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9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ps</a:t>
            </a:r>
            <a:r>
              <a:rPr lang="en-US" dirty="0"/>
              <a:t> lists current running processes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Pipes:	| sends output of one command to another  command</a:t>
            </a: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3766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0440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blanca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APPM_HPC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filesystem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olorado.libcal.com/calendar/events/supercomputingpt2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supercomputingpt1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alpine_new" TargetMode="External"/><Relationship Id="rId5" Type="http://schemas.openxmlformats.org/officeDocument/2006/relationships/hyperlink" Target="https://colorado.libcal.com/calendar/events/byte1" TargetMode="External"/><Relationship Id="rId10" Type="http://schemas.openxmlformats.org/officeDocument/2006/relationships/hyperlink" Target="https://www.colorado.edu/crdds/events#drop_in_consultations-89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mailto:rc-help@colorado.edu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APPM: Introduction to HPC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Computing Resources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256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CURC supports both AWS and on-premise cloud via </a:t>
            </a:r>
            <a:r>
              <a:rPr lang="en-US" dirty="0" err="1"/>
              <a:t>CUmulus</a:t>
            </a:r>
            <a:endParaRPr lang="en-US" dirty="0"/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Blanca</a:t>
            </a:r>
            <a:endParaRPr dirty="0"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 “condo” cluster whereby individual research groups own nodes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List of nodes and groups can be found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Users have dedicated access to their group’s nodes (e.g., </a:t>
            </a:r>
            <a:r>
              <a:rPr lang="en-US" dirty="0" err="1"/>
              <a:t>blanca-appm</a:t>
            </a:r>
            <a:r>
              <a:rPr lang="en-US" dirty="0"/>
              <a:t>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Jobs up to 7 days long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Can also run ‘preemptable’ jobs on other groups nodes (jobs up to 24 hours long)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documentation on Blanca: </a:t>
            </a:r>
            <a:r>
              <a:rPr lang="en-US" dirty="0">
                <a:hlinkClick r:id="rId3"/>
              </a:rPr>
              <a:t>https://curc.readthedocs.io/en/latest/access/blanca.html</a:t>
            </a:r>
            <a:r>
              <a:rPr lang="en-US" dirty="0"/>
              <a:t> 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3988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blanca-appm</a:t>
            </a:r>
            <a:endParaRPr dirty="0"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bnode0501, bnode0502 (2 nodes)</a:t>
            </a:r>
          </a:p>
          <a:p>
            <a:pPr lvl="1"/>
            <a:r>
              <a:rPr lang="en-US" dirty="0"/>
              <a:t>32 (effectively 64) cores, avx2, Cascade, 2.3 GB RAM/core)</a:t>
            </a:r>
          </a:p>
          <a:p>
            <a:pPr lvl="1"/>
            <a:endParaRPr lang="en-US" dirty="0"/>
          </a:p>
          <a:p>
            <a:r>
              <a:rPr lang="en-US" dirty="0"/>
              <a:t>bnode0508, bnode0509 (2 nodes)</a:t>
            </a:r>
          </a:p>
          <a:p>
            <a:pPr lvl="1"/>
            <a:r>
              <a:rPr lang="en-US" dirty="0"/>
              <a:t>40 (effectively 80) cores, avx2, Cascade, 2.3 GB RAM/core) </a:t>
            </a:r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733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https://github.com/ResearchComputing/APPM_HPC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Accessing Research Computing</a:t>
            </a:r>
            <a:endParaRPr dirty="0"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C289F-FF9D-221B-D184-64F9A911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03" y="1438183"/>
            <a:ext cx="11397019" cy="44412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356360"/>
            <a:ext cx="10515600" cy="46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600" b="1" dirty="0"/>
              <a:t>University of Colorado, Boulder users and affiliates:</a:t>
            </a:r>
            <a:endParaRPr sz="26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600" dirty="0"/>
              <a:t>Request an account through the RC Account request portal</a:t>
            </a:r>
            <a:endParaRPr sz="2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6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2600" dirty="0"/>
              <a:t> </a:t>
            </a:r>
            <a:endParaRPr sz="2600" dirty="0"/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350,000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&gt;350,000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much storage do I have available?:</a:t>
            </a:r>
            <a:endParaRPr dirty="0"/>
          </a:p>
          <a:p>
            <a:pPr marL="1257300"/>
            <a:r>
              <a:rPr lang="en-US" sz="2400" dirty="0"/>
              <a:t>/home directory</a:t>
            </a:r>
          </a:p>
          <a:p>
            <a:pPr marL="1714500" lvl="1"/>
            <a:r>
              <a:rPr lang="en-US" sz="2000" dirty="0"/>
              <a:t>2GB</a:t>
            </a:r>
          </a:p>
          <a:p>
            <a:pPr marL="1257300"/>
            <a:r>
              <a:rPr lang="en-US" sz="2400" dirty="0"/>
              <a:t>/projects directory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250GB</a:t>
            </a:r>
          </a:p>
          <a:p>
            <a:pPr marL="1257300"/>
            <a:r>
              <a:rPr lang="en-US" sz="2400" dirty="0"/>
              <a:t>/scratch and /</a:t>
            </a:r>
            <a:r>
              <a:rPr lang="en-US" sz="2400" dirty="0" err="1"/>
              <a:t>rc_scratch</a:t>
            </a:r>
            <a:endParaRPr lang="en-US" sz="2400" dirty="0"/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10TB*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More documentation at: </a:t>
            </a:r>
            <a:r>
              <a:rPr lang="en-US" sz="1400" dirty="0">
                <a:hlinkClick r:id="rId3"/>
              </a:rPr>
              <a:t>https://curc.readthedocs.io/en/latest/compute/filesystems.html</a:t>
            </a:r>
            <a:r>
              <a:rPr lang="en-US" sz="1400" dirty="0"/>
              <a:t> 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1118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2 (Using Blanca)</a:t>
            </a:r>
            <a:endParaRPr dirty="0"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497684" y="1416146"/>
            <a:ext cx="10429395" cy="544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&lt;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identikey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Enter your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identikey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591185" lvl="2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Can also authenticate by text message, phone call, or token</a:t>
            </a:r>
          </a:p>
          <a:p>
            <a:pPr marL="591185" lvl="1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591185" lvl="1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info here: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700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026200" y="1490875"/>
            <a:ext cx="10272900" cy="22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Part of the Unix-like family of operating systems.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Started in early ‘90s by Linus Torvalds.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Typically refers only to the kernel with software from the GNU project and elsewhere layered on top to form a complete OS. Most is open source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75" y="944750"/>
            <a:ext cx="1079649" cy="128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2510700" y="4585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510700" y="4026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27000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6016175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76235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2510713" y="5145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497152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sz="2000" b="1" dirty="0"/>
              <a:t>Part 1: Overview</a:t>
            </a:r>
            <a:endParaRPr sz="2000" b="1" dirty="0"/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sz="1600" dirty="0"/>
              <a:t>Overview of CU Research Computing (CURC) and our resources</a:t>
            </a:r>
            <a:endParaRPr sz="1600" dirty="0"/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sz="2000" b="1" dirty="0"/>
              <a:t>Part 2: Using Blanca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sz="1600" dirty="0"/>
              <a:t>Using Blanca</a:t>
            </a:r>
          </a:p>
          <a:p>
            <a:pPr marL="1422400" lvl="2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sz="1600" dirty="0"/>
              <a:t>Logging in</a:t>
            </a:r>
          </a:p>
          <a:p>
            <a:pPr marL="1422400" lvl="2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sz="1600" dirty="0"/>
              <a:t>Basic Linux Commands</a:t>
            </a:r>
          </a:p>
          <a:p>
            <a:pPr marL="1422400" lvl="2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sz="1600" dirty="0"/>
              <a:t>File editing</a:t>
            </a:r>
          </a:p>
          <a:p>
            <a:pPr marL="1422400" lvl="2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sz="1600" dirty="0"/>
              <a:t>Linux filesystem</a:t>
            </a:r>
          </a:p>
          <a:p>
            <a:pPr marL="1422400" lvl="2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sz="1600" dirty="0"/>
              <a:t>Software modules on Blanca</a:t>
            </a:r>
          </a:p>
          <a:p>
            <a:pPr marL="1422400" lvl="2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sz="1600" dirty="0"/>
              <a:t>Bash scripts and job scheduling</a:t>
            </a:r>
            <a:endParaRPr sz="1600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Why Use Linux?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53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Default operating system on virtually all HPC systems and the foundation for many business services globally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Extremely flexible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Fast and powerful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Many tools for software development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479425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You can get started with a few basic commands and  build from there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 is important!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Help on commands is available through the “man” command (short for manual)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dirty="0"/>
              <a:t>File and Directory related commands</a:t>
            </a:r>
            <a:endParaRPr sz="4350"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886953" y="1698887"/>
            <a:ext cx="10585500" cy="321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pwd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full path to current directory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cd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changes directory; can use full or relative path as target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mkdir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creates a subdirectory in the current directory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rmdir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an empty directory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245109" lvl="0" indent="-457200" algn="l" rtl="0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 file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rm -r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removes a directory and all of its  contents)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cp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copies a file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mv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moves (or renames) a file or directory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651510" lvl="0" indent="-457200" algn="l" rtl="0">
              <a:lnSpc>
                <a:spcPct val="107391"/>
              </a:lnSpc>
              <a:spcBef>
                <a:spcPts val="103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ls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lists the contents of a directory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ls -l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gives detailed  listing)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>
            <a:spLocks noGrp="1"/>
          </p:cNvSpPr>
          <p:nvPr>
            <p:ph type="title"/>
          </p:nvPr>
        </p:nvSpPr>
        <p:spPr>
          <a:xfrm>
            <a:off x="457946" y="641472"/>
            <a:ext cx="769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File-viewing commands</a:t>
            </a:r>
            <a:endParaRPr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628650" y="1352969"/>
            <a:ext cx="10149900" cy="454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less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displays a file one screen at a time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cat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entire file to the screen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head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first few lines of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508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tail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last few lines of a file (with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-f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shows in </a:t>
            </a:r>
            <a:r>
              <a:rPr lang="en-US" sz="23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realtime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the end of a file that may be changing)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diff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– shows differences between two files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grep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lines containing a string or other regular  expression  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ps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–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df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| grep xx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sort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sorts lines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find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searches for files that meet specified criteria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wc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count words, lines, or characters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EB824-2E97-3D86-793A-6407B2B06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The Linux Filesystem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on disk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Consists of directories (folders) that can contain files or directories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878686" y="482920"/>
            <a:ext cx="34776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Filesystem</a:t>
            </a:r>
            <a:endParaRPr sz="49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655330" y="1390860"/>
            <a:ext cx="0" cy="298687"/>
          </a:xfrm>
          <a:custGeom>
            <a:avLst/>
            <a:gdLst/>
            <a:ahLst/>
            <a:cxnLst/>
            <a:rect l="l" t="t" r="r" b="b"/>
            <a:pathLst>
              <a:path w="120000" h="338455" extrusionOk="0">
                <a:moveTo>
                  <a:pt x="0" y="0"/>
                </a:moveTo>
                <a:lnTo>
                  <a:pt x="0" y="338216"/>
                </a:lnTo>
              </a:path>
            </a:pathLst>
          </a:custGeom>
          <a:noFill/>
          <a:ln w="4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47160" y="1417123"/>
            <a:ext cx="0" cy="272348"/>
          </a:xfrm>
          <a:custGeom>
            <a:avLst/>
            <a:gdLst/>
            <a:ahLst/>
            <a:cxnLst/>
            <a:rect l="l" t="t" r="r" b="b"/>
            <a:pathLst>
              <a:path w="120000" h="308610" extrusionOk="0">
                <a:moveTo>
                  <a:pt x="0" y="0"/>
                </a:moveTo>
                <a:lnTo>
                  <a:pt x="0" y="308451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47160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247160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622638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622638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5622638" y="3210485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5622638" y="3824007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622638" y="4437530"/>
            <a:ext cx="0" cy="434861"/>
          </a:xfrm>
          <a:custGeom>
            <a:avLst/>
            <a:gdLst/>
            <a:ahLst/>
            <a:cxnLst/>
            <a:rect l="l" t="t" r="r" b="b"/>
            <a:pathLst>
              <a:path w="120000" h="492760" extrusionOk="0">
                <a:moveTo>
                  <a:pt x="0" y="0"/>
                </a:moveTo>
                <a:lnTo>
                  <a:pt x="0" y="492578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5274989" y="933823"/>
            <a:ext cx="626100" cy="51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91725" y="949698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391725" y="949699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5259595" y="967441"/>
            <a:ext cx="549000" cy="46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422512" y="1003277"/>
            <a:ext cx="197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164807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281545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149414" y="1643529"/>
            <a:ext cx="887700" cy="463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281545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274989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156970" y="1636059"/>
            <a:ext cx="1159800" cy="537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391728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5259595" y="1643529"/>
            <a:ext cx="1056900" cy="463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5391728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909455" y="1673411"/>
            <a:ext cx="1134000" cy="388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791433" y="1636059"/>
            <a:ext cx="990300" cy="537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024909" y="1689287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2888930" y="1643529"/>
            <a:ext cx="892800" cy="463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024909" y="1689287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2945372" y="2286000"/>
            <a:ext cx="1431600" cy="388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2822221" y="2248648"/>
            <a:ext cx="1498200" cy="537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059546" y="2302809"/>
            <a:ext cx="1305044" cy="294203"/>
          </a:xfrm>
          <a:custGeom>
            <a:avLst/>
            <a:gdLst/>
            <a:ahLst/>
            <a:cxnLst/>
            <a:rect l="l" t="t" r="r" b="b"/>
            <a:pathLst>
              <a:path w="1076325" h="333375" extrusionOk="0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2924849" y="2256118"/>
            <a:ext cx="1447500" cy="463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090331" y="2294336"/>
            <a:ext cx="1039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945372" y="2898588"/>
            <a:ext cx="1134000" cy="38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822221" y="2864970"/>
            <a:ext cx="1159800" cy="534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059546" y="2916332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924848" y="2872441"/>
            <a:ext cx="1056900" cy="459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059546" y="2916332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74989" y="2286000"/>
            <a:ext cx="2221800" cy="388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5156970" y="2248648"/>
            <a:ext cx="2334600" cy="537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391728" y="2302809"/>
            <a:ext cx="2090380" cy="294203"/>
          </a:xfrm>
          <a:custGeom>
            <a:avLst/>
            <a:gdLst/>
            <a:ahLst/>
            <a:cxnLst/>
            <a:rect l="l" t="t" r="r" b="b"/>
            <a:pathLst>
              <a:path w="1724025" h="333375" extrusionOk="0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259595" y="2256118"/>
            <a:ext cx="2232000" cy="4632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5391728" y="2302809"/>
            <a:ext cx="20898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/&lt;username&gt;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5274990" y="2898588"/>
            <a:ext cx="2103900" cy="388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5156970" y="2864970"/>
            <a:ext cx="2165400" cy="5340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391728" y="2916332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5259595" y="2872441"/>
            <a:ext cx="2114700" cy="459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422513" y="2907858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/documents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274989" y="3511176"/>
            <a:ext cx="1134000" cy="3885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156970" y="3477559"/>
            <a:ext cx="1159800" cy="5379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5391728" y="3529854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5259595" y="3485029"/>
            <a:ext cx="1056900" cy="4632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391728" y="3529854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/hpc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5274990" y="4127500"/>
            <a:ext cx="2103900" cy="3885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5156970" y="4090147"/>
            <a:ext cx="2165400" cy="5379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5391728" y="4143376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5259595" y="4097618"/>
            <a:ext cx="2114700" cy="4632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5422513" y="4134901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4320429" y="5188291"/>
            <a:ext cx="6752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/home/&lt;username&gt;/documents/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hpc</a:t>
            </a: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notes.txt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74562" y="3388029"/>
            <a:ext cx="147827" cy="425333"/>
          </a:xfrm>
          <a:custGeom>
            <a:avLst/>
            <a:gdLst/>
            <a:ahLst/>
            <a:cxnLst/>
            <a:rect l="l" t="t" r="r" b="b"/>
            <a:pathLst>
              <a:path w="121919" h="481964" extrusionOk="0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 extrusionOk="0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 extrusionOk="0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 extrusionOk="0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818341" y="4563596"/>
            <a:ext cx="147828" cy="425333"/>
          </a:xfrm>
          <a:custGeom>
            <a:avLst/>
            <a:gdLst/>
            <a:ahLst/>
            <a:cxnLst/>
            <a:rect l="l" t="t" r="r" b="b"/>
            <a:pathLst>
              <a:path w="121920" h="481964" extrusionOk="0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 extrusionOk="0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 extrusionOk="0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650974" y="1371690"/>
            <a:ext cx="6460544" cy="107594"/>
          </a:xfrm>
          <a:custGeom>
            <a:avLst/>
            <a:gdLst/>
            <a:ahLst/>
            <a:cxnLst/>
            <a:rect l="l" t="t" r="r" b="b"/>
            <a:pathLst>
              <a:path w="5328284" h="121919" extrusionOk="0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 extrusionOk="0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2094687" y="3789564"/>
            <a:ext cx="23838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/usr/local/bin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93675" marR="0" lvl="0" indent="0" algn="l" rtl="0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Absolute path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845338" y="2284909"/>
            <a:ext cx="25986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984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Relative path</a:t>
            </a:r>
            <a:endParaRPr sz="265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../../usr/local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8008697" y="410659"/>
            <a:ext cx="220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62A4"/>
              </a:buClr>
              <a:buSzPts val="2650"/>
              <a:buFont typeface="Trebuchet MS"/>
              <a:buNone/>
            </a:pPr>
            <a:r>
              <a:rPr lang="en-US" sz="2650" dirty="0">
                <a:solidFill>
                  <a:srgbClr val="0B62A4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Users</a:t>
            </a:r>
            <a:endParaRPr sz="26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6944808" y="949699"/>
            <a:ext cx="2222810" cy="1218843"/>
          </a:xfrm>
          <a:custGeom>
            <a:avLst/>
            <a:gdLst/>
            <a:ahLst/>
            <a:cxnLst/>
            <a:rect l="l" t="t" r="r" b="b"/>
            <a:pathLst>
              <a:path w="1833245" h="1381125" extrusionOk="0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 extrusionOk="0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 extrusionOk="0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 extrusionOk="0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 extrusionOk="0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Directives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Specify resource requirements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Software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Because jobs run on a different node than from where you submitted…</a:t>
            </a:r>
            <a:endParaRPr sz="18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…software that is needed must be loaded via the job script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User scripting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 actual user scripting that will execute when the job runs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	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1 - Overview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9661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body" idx="1"/>
          </p:nvPr>
        </p:nvSpPr>
        <p:spPr>
          <a:xfrm>
            <a:off x="838200" y="1804627"/>
            <a:ext cx="10515600" cy="3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 dirty="0">
              <a:solidFill>
                <a:srgbClr val="00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LMOD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Module system on CURC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Modifies your environment to make your desired software visible to your terminal.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35" name="Google Shape;535;p54"/>
          <p:cNvSpPr/>
          <p:nvPr/>
        </p:nvSpPr>
        <p:spPr>
          <a:xfrm>
            <a:off x="1572848" y="4682611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 dirty="0"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09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 sz="2680" dirty="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2680" dirty="0">
              <a:solidFill>
                <a:srgbClr val="000000"/>
              </a:solidFill>
            </a:endParaRPr>
          </a:p>
          <a:p>
            <a:pPr marL="228600" lvl="0" indent="-22098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 sz="2680" dirty="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</a:pPr>
            <a:r>
              <a:rPr lang="en-US" sz="234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 sz="2340" dirty="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 dirty="0"/>
              <a:t>RC User support is happy to </a:t>
            </a:r>
            <a:r>
              <a:rPr lang="en-US" sz="2340" dirty="0" err="1"/>
              <a:t>assist,</a:t>
            </a:r>
            <a:r>
              <a:rPr lang="en-US" sz="2340" i="1" dirty="0" err="1"/>
              <a:t>installs</a:t>
            </a:r>
            <a:r>
              <a:rPr lang="en-US" sz="2340" i="1" dirty="0"/>
              <a:t> are best effort</a:t>
            </a:r>
            <a:endParaRPr sz="2340" dirty="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 dirty="0"/>
              <a:t>For more assistance contact </a:t>
            </a:r>
            <a:r>
              <a:rPr lang="en-US" sz="2340" u="sng" dirty="0">
                <a:solidFill>
                  <a:schemeClr val="hlink"/>
                </a:solidFill>
                <a:hlinkClick r:id="rId3"/>
              </a:rPr>
              <a:t>rc-help@colorado.edu</a:t>
            </a:r>
            <a:endParaRPr sz="2340" dirty="0"/>
          </a:p>
          <a:p>
            <a:pPr marL="685800" lvl="1" indent="-762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 dirty="0"/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 dirty="0"/>
          </a:p>
        </p:txBody>
      </p:sp>
      <p:sp>
        <p:nvSpPr>
          <p:cNvPr id="545" name="Google Shape;545;p5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 dirty="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python   </a:t>
            </a:r>
            <a:r>
              <a:rPr lang="en-US" sz="2000" dirty="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python</a:t>
            </a:r>
            <a:endParaRPr sz="2000" dirty="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python   </a:t>
            </a:r>
            <a:r>
              <a:rPr lang="en-US" sz="2000" dirty="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python in module tree</a:t>
            </a:r>
            <a:endParaRPr sz="2000" dirty="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Topics we didn’t cover today</a:t>
            </a:r>
            <a:endParaRPr dirty="0"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3370" indent="-2857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680"/>
            </a:pPr>
            <a:r>
              <a:rPr lang="en-US" sz="2400" dirty="0"/>
              <a:t>Job arrays (when you need to run lots of similar tasks) </a:t>
            </a:r>
          </a:p>
          <a:p>
            <a:pPr marL="293370" indent="-2857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680"/>
            </a:pPr>
            <a:endParaRPr lang="en-US" sz="2400" dirty="0"/>
          </a:p>
          <a:p>
            <a:pPr marL="293370" indent="-2857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680"/>
            </a:pPr>
            <a:r>
              <a:rPr lang="en-US" sz="2400" dirty="0"/>
              <a:t>Running preemptable jobs </a:t>
            </a:r>
          </a:p>
          <a:p>
            <a:pPr marL="293370" indent="-2857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680"/>
            </a:pPr>
            <a:endParaRPr lang="en-US" sz="2400" dirty="0"/>
          </a:p>
          <a:p>
            <a:pPr marL="293370" indent="-2857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680"/>
            </a:pPr>
            <a:r>
              <a:rPr lang="en-US" sz="2400" dirty="0"/>
              <a:t>CURC OnDemand (Interactive interface </a:t>
            </a:r>
            <a:r>
              <a:rPr lang="en-US" sz="2400" dirty="0">
                <a:hlinkClick r:id="rId3"/>
              </a:rPr>
              <a:t>https://ondemand.rc.colorado.edu</a:t>
            </a:r>
            <a:r>
              <a:rPr lang="en-US" sz="2400" dirty="0"/>
              <a:t> ) </a:t>
            </a:r>
          </a:p>
          <a:p>
            <a:pPr marL="293370" indent="-2857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680"/>
            </a:pPr>
            <a:endParaRPr lang="en-US" sz="2400" dirty="0"/>
          </a:p>
          <a:p>
            <a:pPr marL="293370" indent="-2857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680"/>
            </a:pPr>
            <a:r>
              <a:rPr lang="en-US" sz="2400" dirty="0"/>
              <a:t>Use of </a:t>
            </a:r>
            <a:r>
              <a:rPr lang="en-US" sz="2400" dirty="0" err="1"/>
              <a:t>conda</a:t>
            </a:r>
            <a:r>
              <a:rPr lang="en-US" sz="2400" dirty="0"/>
              <a:t> on CURC </a:t>
            </a:r>
          </a:p>
          <a:p>
            <a:pPr marL="293370" indent="-2857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680"/>
            </a:pPr>
            <a:endParaRPr lang="en-US" sz="2400" dirty="0"/>
          </a:p>
          <a:p>
            <a:pPr marL="293370" indent="-2857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680"/>
            </a:pPr>
            <a:r>
              <a:rPr lang="en-US" sz="2400" dirty="0"/>
              <a:t>..and lots of other cool stuff </a:t>
            </a:r>
          </a:p>
          <a:p>
            <a:pPr marL="293370" indent="-2857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680"/>
            </a:pPr>
            <a:endParaRPr lang="en-US" sz="2400" dirty="0"/>
          </a:p>
          <a:p>
            <a:pPr marL="293370" indent="-2857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680"/>
            </a:pPr>
            <a:r>
              <a:rPr lang="en-US" sz="2400" dirty="0"/>
              <a:t>See: https://curc.readthedocs.io ; or email rc-help@colorado.edu to schedule a consultation</a:t>
            </a:r>
            <a:endParaRPr sz="2400" dirty="0"/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 dirty="0"/>
          </a:p>
        </p:txBody>
      </p:sp>
    </p:spTree>
    <p:extLst>
      <p:ext uri="{BB962C8B-B14F-4D97-AF65-F5344CB8AC3E}">
        <p14:creationId xmlns:p14="http://schemas.microsoft.com/office/powerpoint/2010/main" val="2054241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RC Quick Byte – Getting an Account </a:t>
            </a:r>
            <a:r>
              <a:rPr lang="en-US" sz="1200" b="1" dirty="0">
                <a:solidFill>
                  <a:schemeClr val="tx1"/>
                </a:solidFill>
              </a:rPr>
              <a:t>(1/23)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Alpine New User Seminar </a:t>
            </a:r>
            <a:r>
              <a:rPr lang="en-US" sz="1200" b="1" dirty="0">
                <a:solidFill>
                  <a:schemeClr val="tx1"/>
                </a:solidFill>
              </a:rPr>
              <a:t>(1/25)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Supercomputing Spin Up Part 1 – Working with Linux </a:t>
            </a:r>
            <a:r>
              <a:rPr lang="en-US" sz="1200" b="1" dirty="0">
                <a:solidFill>
                  <a:schemeClr val="tx1"/>
                </a:solidFill>
              </a:rPr>
              <a:t>(1/30)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dirty="0">
                <a:solidFill>
                  <a:schemeClr val="tx1"/>
                </a:solidFill>
                <a:hlinkClick r:id="rId8"/>
              </a:rPr>
              <a:t>Supercomputing Spin Up Part 2 – Job Submission</a:t>
            </a:r>
            <a:r>
              <a:rPr lang="en-US" sz="1200" b="1" dirty="0">
                <a:solidFill>
                  <a:schemeClr val="tx1"/>
                </a:solidFill>
              </a:rPr>
              <a:t> (2/1)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9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10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12:00-1:00, Thursday 1:00-2:00)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Research Computing? 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452763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/>
              <a:t>Provide services for researchers that include: </a:t>
            </a:r>
          </a:p>
          <a:p>
            <a:pPr lvl="1">
              <a:spcBef>
                <a:spcPts val="1000"/>
              </a:spcBef>
              <a:buFont typeface="Helvetica Neue Light"/>
              <a:buChar char="•"/>
            </a:pPr>
            <a:r>
              <a:rPr lang="en-US" dirty="0"/>
              <a:t>High performance computing (HPC)</a:t>
            </a:r>
          </a:p>
          <a:p>
            <a:pPr lvl="1">
              <a:spcBef>
                <a:spcPts val="1000"/>
              </a:spcBef>
              <a:buFont typeface="Helvetica Neue Light"/>
              <a:buChar char="•"/>
            </a:pPr>
            <a:r>
              <a:rPr lang="en-US" dirty="0"/>
              <a:t>Data visualization</a:t>
            </a:r>
          </a:p>
          <a:p>
            <a:pPr lvl="1">
              <a:spcBef>
                <a:spcPts val="1000"/>
              </a:spcBef>
              <a:buFont typeface="Helvetica Neue Light"/>
              <a:buChar char="•"/>
            </a:pPr>
            <a:r>
              <a:rPr lang="en-US" dirty="0"/>
              <a:t>Data storage</a:t>
            </a:r>
          </a:p>
          <a:p>
            <a:pPr lvl="1">
              <a:spcBef>
                <a:spcPts val="1000"/>
              </a:spcBef>
              <a:buFont typeface="Helvetica Neue Light"/>
              <a:buChar char="•"/>
            </a:pPr>
            <a:r>
              <a:rPr lang="en-US" dirty="0"/>
              <a:t>High speed data transfer</a:t>
            </a:r>
          </a:p>
          <a:p>
            <a:pPr lvl="1">
              <a:spcBef>
                <a:spcPts val="1000"/>
              </a:spcBef>
              <a:buFont typeface="Helvetica Neue Light"/>
              <a:buChar char="•"/>
            </a:pPr>
            <a:r>
              <a:rPr lang="en-US" dirty="0"/>
              <a:t>Data management support</a:t>
            </a:r>
          </a:p>
          <a:p>
            <a:pPr lvl="1">
              <a:spcBef>
                <a:spcPts val="1000"/>
              </a:spcBef>
              <a:buFont typeface="Helvetica Neue Light"/>
              <a:buChar char="•"/>
            </a:pPr>
            <a:r>
              <a:rPr lang="en-US" dirty="0"/>
              <a:t>Consulting</a:t>
            </a:r>
          </a:p>
          <a:p>
            <a:pPr lvl="1">
              <a:spcBef>
                <a:spcPts val="1000"/>
              </a:spcBef>
              <a:buFont typeface="Helvetica Neue Light"/>
              <a:buChar char="•"/>
            </a:pPr>
            <a:r>
              <a:rPr lang="en-US" dirty="0"/>
              <a:t>Training</a:t>
            </a:r>
          </a:p>
          <a:p>
            <a:pPr>
              <a:buFont typeface="Helvetica Neue Light"/>
              <a:buChar char="•"/>
            </a:pPr>
            <a:r>
              <a:rPr lang="en-US" dirty="0"/>
              <a:t>We are likely best known for: </a:t>
            </a:r>
          </a:p>
          <a:p>
            <a:pPr lvl="1">
              <a:spcBef>
                <a:spcPts val="1000"/>
              </a:spcBef>
              <a:buFont typeface="Helvetica Neue Light"/>
              <a:buChar char="•"/>
            </a:pPr>
            <a:r>
              <a:rPr lang="en-US" dirty="0"/>
              <a:t>Alpine Supercomputer (~22,000 cores)</a:t>
            </a:r>
          </a:p>
          <a:p>
            <a:pPr lvl="1">
              <a:spcBef>
                <a:spcPts val="1000"/>
              </a:spcBef>
              <a:buFont typeface="Helvetica Neue Light"/>
              <a:buChar char="•"/>
            </a:pPr>
            <a:r>
              <a:rPr lang="en-US" dirty="0"/>
              <a:t>Blanca ”condo” cluster (~4,000 cores)</a:t>
            </a:r>
          </a:p>
          <a:p>
            <a:pPr lvl="1">
              <a:spcBef>
                <a:spcPts val="1000"/>
              </a:spcBef>
              <a:buFont typeface="Helvetica Neue Light"/>
              <a:buChar char="•"/>
            </a:pPr>
            <a:r>
              <a:rPr lang="en-US" dirty="0" err="1"/>
              <a:t>PetaLibrary</a:t>
            </a:r>
            <a:r>
              <a:rPr lang="en-US" dirty="0"/>
              <a:t> storage</a:t>
            </a: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2668</Words>
  <Application>Microsoft Office PowerPoint</Application>
  <PresentationFormat>Widescreen</PresentationFormat>
  <Paragraphs>505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Arial</vt:lpstr>
      <vt:lpstr>Trebuchet MS</vt:lpstr>
      <vt:lpstr>Arial Black</vt:lpstr>
      <vt:lpstr>Consolas</vt:lpstr>
      <vt:lpstr>Helvetica Neue Light</vt:lpstr>
      <vt:lpstr>IBM Plex Sans</vt:lpstr>
      <vt:lpstr>Lato</vt:lpstr>
      <vt:lpstr>Calibri</vt:lpstr>
      <vt:lpstr>Helvetica Neue</vt:lpstr>
      <vt:lpstr>Courier</vt:lpstr>
      <vt:lpstr>Courier New</vt:lpstr>
      <vt:lpstr>Source Sans Pro Light</vt:lpstr>
      <vt:lpstr>Helvetica Neue Light</vt:lpstr>
      <vt:lpstr>Office Theme</vt:lpstr>
      <vt:lpstr>APPM: Introduction to HPC</vt:lpstr>
      <vt:lpstr>CURC Alpine: New User Seminar</vt:lpstr>
      <vt:lpstr>Learning Goals</vt:lpstr>
      <vt:lpstr>Part 1 - Overview</vt:lpstr>
      <vt:lpstr>What is Research Computing? 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Blanca</vt:lpstr>
      <vt:lpstr>blanca-appm</vt:lpstr>
      <vt:lpstr>Accessing Research Computing</vt:lpstr>
      <vt:lpstr>How to Access RC Resources?</vt:lpstr>
      <vt:lpstr>Getting an RC Account</vt:lpstr>
      <vt:lpstr>Your RC Account</vt:lpstr>
      <vt:lpstr>Your RC Account</vt:lpstr>
      <vt:lpstr>Your RC Account</vt:lpstr>
      <vt:lpstr>Logging In</vt:lpstr>
      <vt:lpstr>Part 2 (Using Blanca)</vt:lpstr>
      <vt:lpstr>Logging into CURC</vt:lpstr>
      <vt:lpstr>What is Linux?</vt:lpstr>
      <vt:lpstr>Why Use Linux?</vt:lpstr>
      <vt:lpstr>Anatomy of a Linux command</vt:lpstr>
      <vt:lpstr>File and Directory related commands</vt:lpstr>
      <vt:lpstr>File-viewing commands</vt:lpstr>
      <vt:lpstr>The Linux Filesystem</vt:lpstr>
      <vt:lpstr>Multiple Users</vt:lpstr>
      <vt:lpstr>Jobs</vt:lpstr>
      <vt:lpstr>Job Scheduling </vt:lpstr>
      <vt:lpstr>Job Script: 3 main parts</vt:lpstr>
      <vt:lpstr>Slurm Options (directives)</vt:lpstr>
      <vt:lpstr>Software and Jobs</vt:lpstr>
      <vt:lpstr>Software and Jobs</vt:lpstr>
      <vt:lpstr>Topics we didn’t cover today</vt:lpstr>
      <vt:lpstr>Help! I’m stuck, where do I go?</vt:lpstr>
      <vt:lpstr>Questions?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16</cp:revision>
  <dcterms:modified xsi:type="dcterms:W3CDTF">2024-01-12T19:55:26Z</dcterms:modified>
</cp:coreProperties>
</file>